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58" r:id="rId5"/>
    <p:sldId id="260" r:id="rId6"/>
    <p:sldId id="281" r:id="rId7"/>
    <p:sldId id="263" r:id="rId8"/>
    <p:sldId id="282" r:id="rId9"/>
    <p:sldId id="276" r:id="rId10"/>
    <p:sldId id="277" r:id="rId11"/>
    <p:sldId id="259" r:id="rId12"/>
    <p:sldId id="283" r:id="rId13"/>
    <p:sldId id="264" r:id="rId14"/>
    <p:sldId id="284" r:id="rId15"/>
    <p:sldId id="265" r:id="rId16"/>
    <p:sldId id="285" r:id="rId17"/>
    <p:sldId id="266" r:id="rId18"/>
    <p:sldId id="286" r:id="rId19"/>
    <p:sldId id="267" r:id="rId20"/>
    <p:sldId id="287" r:id="rId21"/>
    <p:sldId id="272" r:id="rId22"/>
    <p:sldId id="275" r:id="rId23"/>
    <p:sldId id="279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ie Vignery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93300"/>
    <a:srgbClr val="336633"/>
    <a:srgbClr val="663300"/>
    <a:srgbClr val="669966"/>
    <a:srgbClr val="003300"/>
    <a:srgbClr val="336699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678" y="72"/>
      </p:cViewPr>
      <p:guideLst>
        <p:guide orient="horz" pos="1680"/>
        <p:guide orient="horz" pos="3744"/>
        <p:guide orient="horz" pos="912"/>
        <p:guide pos="336"/>
        <p:guide pos="3600"/>
        <p:guide pos="5424"/>
        <p:guide pos="5232"/>
        <p:guide pos="2880"/>
        <p:guide pos="6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46075"/>
            <a:ext cx="2057400" cy="5780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46075"/>
            <a:ext cx="6019800" cy="5780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../Credits.ppt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46075"/>
            <a:ext cx="822960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AutoShape 7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>
            <a:off x="6096000" y="6019800"/>
            <a:ext cx="8382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2" name="AutoShape 8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6934200" y="6019800"/>
            <a:ext cx="6096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3" name="AutoShape 9">
            <a:hlinkClick r:id="" action="ppaction://hlinkshowjump?jump=firstslide" highlightClick="1"/>
          </p:cNvPr>
          <p:cNvSpPr>
            <a:spLocks noChangeArrowheads="1"/>
          </p:cNvSpPr>
          <p:nvPr userDrawn="1"/>
        </p:nvSpPr>
        <p:spPr bwMode="auto">
          <a:xfrm>
            <a:off x="7543800" y="6019800"/>
            <a:ext cx="7620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4" name="AutoShape 10">
            <a:hlinkClick r:id="" action="ppaction://hlinkshowjump?jump=endshow" highlightClick="1"/>
          </p:cNvPr>
          <p:cNvSpPr>
            <a:spLocks noChangeArrowheads="1"/>
          </p:cNvSpPr>
          <p:nvPr userDrawn="1"/>
        </p:nvSpPr>
        <p:spPr bwMode="auto">
          <a:xfrm>
            <a:off x="8305800" y="6019800"/>
            <a:ext cx="6858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5" name="Rectangle 11">
            <a:hlinkClick r:id="rId14" action="ppaction://hlinkpres?slideindex=1&amp;slidetitle="/>
          </p:cNvPr>
          <p:cNvSpPr>
            <a:spLocks noChangeArrowheads="1"/>
          </p:cNvSpPr>
          <p:nvPr userDrawn="1"/>
        </p:nvSpPr>
        <p:spPr bwMode="auto">
          <a:xfrm>
            <a:off x="5029200" y="66294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500" b="1">
          <a:solidFill>
            <a:srgbClr val="FFFF99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slide" Target="slide2.xml"/><Relationship Id="rId7" Type="http://schemas.openxmlformats.org/officeDocument/2006/relationships/slide" Target="slide2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9.xml"/><Relationship Id="rId5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839788" y="1754188"/>
            <a:ext cx="7770812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40000"/>
              </a:spcBef>
            </a:pPr>
            <a:r>
              <a:rPr lang="en-US" sz="2400">
                <a:solidFill>
                  <a:srgbClr val="FFFF99"/>
                </a:solidFill>
                <a:hlinkClick r:id="rId3" action="ppaction://hlinksldjump"/>
              </a:rPr>
              <a:t>What Is Plot?</a:t>
            </a:r>
            <a:endParaRPr lang="en-US" sz="2400">
              <a:solidFill>
                <a:srgbClr val="FFFF99"/>
              </a:solidFill>
            </a:endParaRPr>
          </a:p>
          <a:p>
            <a:pPr>
              <a:spcBef>
                <a:spcPct val="40000"/>
              </a:spcBef>
            </a:pPr>
            <a:r>
              <a:rPr lang="en-US" sz="2400">
                <a:solidFill>
                  <a:srgbClr val="FFFF99"/>
                </a:solidFill>
                <a:hlinkClick r:id="rId4" action="ppaction://hlinksldjump"/>
              </a:rPr>
              <a:t>Conflict</a:t>
            </a:r>
            <a:endParaRPr lang="en-US" sz="2400">
              <a:solidFill>
                <a:srgbClr val="FFFF99"/>
              </a:solidFill>
            </a:endParaRPr>
          </a:p>
          <a:p>
            <a:pPr>
              <a:spcBef>
                <a:spcPct val="40000"/>
              </a:spcBef>
            </a:pPr>
            <a:r>
              <a:rPr lang="en-US" sz="2400">
                <a:solidFill>
                  <a:srgbClr val="FFFF99"/>
                </a:solidFill>
                <a:hlinkClick r:id="rId5" action="ppaction://hlinksldjump"/>
              </a:rPr>
              <a:t>Plot Structure</a:t>
            </a:r>
            <a:endParaRPr lang="en-US" sz="2400">
              <a:solidFill>
                <a:srgbClr val="FFFF99"/>
              </a:solidFill>
            </a:endParaRPr>
          </a:p>
          <a:p>
            <a:pPr>
              <a:spcBef>
                <a:spcPct val="40000"/>
              </a:spcBef>
            </a:pPr>
            <a:r>
              <a:rPr lang="en-US" sz="2400">
                <a:solidFill>
                  <a:srgbClr val="FFFF99"/>
                </a:solidFill>
                <a:hlinkClick r:id="rId6" action="ppaction://hlinksldjump"/>
              </a:rPr>
              <a:t>Timing and Pacing</a:t>
            </a:r>
            <a:endParaRPr lang="en-US" sz="2400">
              <a:solidFill>
                <a:srgbClr val="FFFF99"/>
              </a:solidFill>
            </a:endParaRPr>
          </a:p>
          <a:p>
            <a:pPr>
              <a:spcBef>
                <a:spcPct val="40000"/>
              </a:spcBef>
            </a:pPr>
            <a:r>
              <a:rPr lang="en-US" sz="2400">
                <a:solidFill>
                  <a:srgbClr val="FFFF99"/>
                </a:solidFill>
                <a:hlinkClick r:id="rId7" action="ppaction://hlinksldjump"/>
              </a:rPr>
              <a:t>Flashback</a:t>
            </a:r>
            <a:endParaRPr lang="en-US" sz="2400">
              <a:solidFill>
                <a:srgbClr val="FFFF99"/>
              </a:solidFill>
            </a:endParaRPr>
          </a:p>
          <a:p>
            <a:pPr>
              <a:spcBef>
                <a:spcPct val="40000"/>
              </a:spcBef>
            </a:pPr>
            <a:r>
              <a:rPr lang="en-US" sz="2400">
                <a:solidFill>
                  <a:srgbClr val="FFFF99"/>
                </a:solidFill>
                <a:hlinkClick r:id="" action="ppaction://noaction"/>
              </a:rPr>
              <a:t>Flash-Forward</a:t>
            </a:r>
            <a:endParaRPr lang="en-US" sz="2400">
              <a:solidFill>
                <a:srgbClr val="FFFF99"/>
              </a:solidFill>
            </a:endParaRPr>
          </a:p>
          <a:p>
            <a:pPr>
              <a:spcBef>
                <a:spcPct val="40000"/>
              </a:spcBef>
            </a:pPr>
            <a:r>
              <a:rPr lang="en-US" sz="2400">
                <a:solidFill>
                  <a:srgbClr val="FFFF99"/>
                </a:solidFill>
                <a:hlinkClick r:id="rId8" action="ppaction://hlinksldjump"/>
              </a:rPr>
              <a:t>Foreshadowing</a:t>
            </a:r>
            <a:endParaRPr lang="en-US" sz="2400">
              <a:solidFill>
                <a:srgbClr val="FFFF99"/>
              </a:solidFill>
            </a:endParaRPr>
          </a:p>
          <a:p>
            <a:pPr>
              <a:spcBef>
                <a:spcPct val="40000"/>
              </a:spcBef>
            </a:pPr>
            <a:r>
              <a:rPr lang="en-US" sz="2400">
                <a:solidFill>
                  <a:srgbClr val="FFFF99"/>
                </a:solidFill>
                <a:hlinkClick r:id="rId9" action="ppaction://hlinksldjump"/>
              </a:rPr>
              <a:t>Practice</a:t>
            </a:r>
            <a:endParaRPr lang="en-US" sz="2400">
              <a:solidFill>
                <a:srgbClr val="FFFF99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Plot</a:t>
            </a:r>
          </a:p>
        </p:txBody>
      </p:sp>
      <p:sp>
        <p:nvSpPr>
          <p:cNvPr id="2057" name="AutoShape 9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5943600" y="6019800"/>
            <a:ext cx="9906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058" name="AutoShape 10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7543800" y="6019800"/>
            <a:ext cx="7620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33400" y="1371600"/>
            <a:ext cx="221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9900"/>
                </a:solidFill>
              </a:rPr>
              <a:t>Feature Menu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Conflict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6019800" y="3048000"/>
            <a:ext cx="2438400" cy="427038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chemeClr val="bg1"/>
                </a:solidFill>
              </a:rPr>
              <a:t>Internal conflict</a:t>
            </a:r>
          </a:p>
        </p:txBody>
      </p:sp>
      <p:pic>
        <p:nvPicPr>
          <p:cNvPr id="27659" name="Picture 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3675" y="3617913"/>
            <a:ext cx="796925" cy="420687"/>
          </a:xfrm>
          <a:prstGeom prst="rect">
            <a:avLst/>
          </a:prstGeom>
          <a:noFill/>
        </p:spPr>
      </p:pic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5943600" y="1722438"/>
            <a:ext cx="26670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  <a:tab pos="2457450" algn="l"/>
              </a:tabLst>
            </a:pPr>
            <a:r>
              <a:rPr lang="en-US" sz="2200">
                <a:solidFill>
                  <a:srgbClr val="FFFF99"/>
                </a:solidFill>
              </a:rPr>
              <a:t>Is this an external or internal conflict?</a:t>
            </a:r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533400" y="1370013"/>
            <a:ext cx="2286000" cy="763587"/>
          </a:xfrm>
          <a:prstGeom prst="flowChartAlternateProcess">
            <a:avLst/>
          </a:prstGeom>
          <a:solidFill>
            <a:srgbClr val="33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533400" y="1370013"/>
            <a:ext cx="2286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</a:tabLst>
            </a:pPr>
            <a:r>
              <a:rPr lang="en-US" sz="2200" b="1">
                <a:solidFill>
                  <a:srgbClr val="FFFF99"/>
                </a:solidFill>
              </a:rPr>
              <a:t>Quick Check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533400" y="1811338"/>
            <a:ext cx="5181600" cy="344646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3300"/>
                </a:solidFill>
              </a:rPr>
              <a:t>Rainsford knew he could do one of two things. He could stay where he was and wait. That was suicide. He could flee. That was postponing the inevitable. For a moment he stood there, thinking. An idea that held a wild chance came to him, and, tightening his belt, he headed away from the swamp.</a:t>
            </a:r>
          </a:p>
          <a:p>
            <a:pPr lvl="1">
              <a:spcBef>
                <a:spcPct val="50000"/>
              </a:spcBef>
            </a:pPr>
            <a:r>
              <a:rPr lang="en-US" sz="1600">
                <a:solidFill>
                  <a:srgbClr val="003300"/>
                </a:solidFill>
              </a:rPr>
              <a:t>from “The Most Dangerous Game” by Richard Connell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Plot Structure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Plots are usually built in four major parts.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33400" y="5029200"/>
            <a:ext cx="990600" cy="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 type="oval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1524000" y="3124200"/>
            <a:ext cx="4343400" cy="190500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 type="oval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5867400" y="3124200"/>
            <a:ext cx="1524000" cy="60960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 type="oval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7391400" y="3733800"/>
            <a:ext cx="1219200" cy="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533400" y="5105400"/>
            <a:ext cx="3505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Basic Situation/Exposition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828800" y="3230563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Complications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410200" y="25146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Climax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629400" y="3870325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Resolution</a:t>
            </a:r>
          </a:p>
        </p:txBody>
      </p:sp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1600200"/>
            <a:ext cx="133350" cy="88900"/>
          </a:xfrm>
          <a:prstGeom prst="rect">
            <a:avLst/>
          </a:prstGeom>
          <a:noFill/>
        </p:spPr>
      </p:pic>
      <p:sp>
        <p:nvSpPr>
          <p:cNvPr id="6167" name="AutoShape 2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96000" y="6019800"/>
            <a:ext cx="8382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animBg="1"/>
      <p:bldP spid="6155" grpId="0" animBg="1"/>
      <p:bldP spid="6156" grpId="0" animBg="1"/>
      <p:bldP spid="6157" grpId="0" animBg="1"/>
      <p:bldP spid="6158" grpId="0"/>
      <p:bldP spid="6159" grpId="0"/>
      <p:bldP spid="6160" grpId="0"/>
      <p:bldP spid="61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(Your notes should look like this)</a:t>
            </a:r>
            <a:endParaRPr lang="en-US" dirty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FFFF99"/>
                </a:solidFill>
              </a:rPr>
              <a:t>Plot – 4 parts</a:t>
            </a: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33400" y="5029200"/>
            <a:ext cx="990600" cy="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 type="oval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1524000" y="3124200"/>
            <a:ext cx="4343400" cy="190500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 type="oval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5867400" y="3124200"/>
            <a:ext cx="1524000" cy="60960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 type="oval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7391400" y="3733800"/>
            <a:ext cx="1219200" cy="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533400" y="5105400"/>
            <a:ext cx="3505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Basic Situation/Exposition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828800" y="3230563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Complications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410200" y="25146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Climax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629400" y="3870325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99"/>
                </a:solidFill>
              </a:rPr>
              <a:t>Resolution</a:t>
            </a:r>
          </a:p>
        </p:txBody>
      </p:sp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1600200"/>
            <a:ext cx="133350" cy="88900"/>
          </a:xfrm>
          <a:prstGeom prst="rect">
            <a:avLst/>
          </a:prstGeom>
          <a:noFill/>
        </p:spPr>
      </p:pic>
      <p:sp>
        <p:nvSpPr>
          <p:cNvPr id="6167" name="AutoShape 2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96000" y="6019800"/>
            <a:ext cx="8382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97" name="Picture 33" descr="c01ele1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200400"/>
            <a:ext cx="3486150" cy="2543175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Plot Structure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33400" y="1905000"/>
            <a:ext cx="807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000" dirty="0" smtClean="0">
                <a:solidFill>
                  <a:srgbClr val="FFFF99"/>
                </a:solidFill>
              </a:rPr>
              <a:t>Opening </a:t>
            </a:r>
            <a:r>
              <a:rPr lang="en-US" sz="2000" dirty="0">
                <a:solidFill>
                  <a:srgbClr val="FFFF99"/>
                </a:solidFill>
              </a:rPr>
              <a:t>of the </a:t>
            </a:r>
            <a:r>
              <a:rPr lang="en-US" sz="2000" dirty="0" smtClean="0">
                <a:solidFill>
                  <a:srgbClr val="FFFF99"/>
                </a:solidFill>
              </a:rPr>
              <a:t>story with basic background information</a:t>
            </a:r>
            <a:endParaRPr lang="en-US" sz="2000" dirty="0">
              <a:solidFill>
                <a:srgbClr val="FFFF99"/>
              </a:solidFill>
            </a:endParaRPr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533400" y="1370013"/>
            <a:ext cx="457200" cy="457200"/>
          </a:xfrm>
          <a:prstGeom prst="flowChartDelay">
            <a:avLst/>
          </a:prstGeom>
          <a:solidFill>
            <a:srgbClr val="66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69913" algn="l"/>
              </a:tabLst>
            </a:pPr>
            <a:r>
              <a:rPr lang="en-US" sz="2400" b="1">
                <a:solidFill>
                  <a:srgbClr val="FF9933"/>
                </a:solidFill>
              </a:rPr>
              <a:t>1	Basic situation, </a:t>
            </a:r>
            <a:r>
              <a:rPr lang="en-US" sz="2400">
                <a:solidFill>
                  <a:srgbClr val="FF9933"/>
                </a:solidFill>
              </a:rPr>
              <a:t>or </a:t>
            </a:r>
            <a:r>
              <a:rPr lang="en-US" sz="2400" b="1">
                <a:solidFill>
                  <a:srgbClr val="FF9933"/>
                </a:solidFill>
              </a:rPr>
              <a:t>exposition</a:t>
            </a:r>
            <a:endParaRPr lang="en-US" sz="2400">
              <a:solidFill>
                <a:srgbClr val="FF9933"/>
              </a:solidFill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33400" y="2362200"/>
            <a:ext cx="80772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olidFill>
                  <a:srgbClr val="FFFF99"/>
                </a:solidFill>
              </a:rPr>
              <a:t>Introduces the main </a:t>
            </a:r>
            <a:r>
              <a:rPr lang="en-US" sz="2000" dirty="0" smtClean="0">
                <a:solidFill>
                  <a:srgbClr val="FFFF99"/>
                </a:solidFill>
              </a:rPr>
              <a:t>character, </a:t>
            </a:r>
            <a:r>
              <a:rPr lang="en-US" sz="2000" dirty="0" smtClean="0">
                <a:solidFill>
                  <a:srgbClr val="FFFF99"/>
                </a:solidFill>
              </a:rPr>
              <a:t>his </a:t>
            </a:r>
            <a:r>
              <a:rPr lang="en-US" sz="2000" dirty="0" smtClean="0">
                <a:solidFill>
                  <a:srgbClr val="FFFF99"/>
                </a:solidFill>
              </a:rPr>
              <a:t>motivation (</a:t>
            </a:r>
            <a:r>
              <a:rPr lang="en-US" sz="2000" dirty="0" smtClean="0">
                <a:solidFill>
                  <a:srgbClr val="FFFF99"/>
                </a:solidFill>
              </a:rPr>
              <a:t>what he wants) and the conflict that gets in the way.</a:t>
            </a:r>
          </a:p>
          <a:p>
            <a:pPr lvl="1" indent="-342900">
              <a:spcBef>
                <a:spcPct val="50000"/>
              </a:spcBef>
              <a:buFontTx/>
              <a:buChar char="•"/>
            </a:pP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514600" y="4175125"/>
            <a:ext cx="6096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003300"/>
                </a:solidFill>
              </a:rPr>
              <a:t>Jorge</a:t>
            </a:r>
            <a:r>
              <a:rPr lang="en-US" sz="2000" dirty="0" smtClean="0">
                <a:solidFill>
                  <a:srgbClr val="003300"/>
                </a:solidFill>
              </a:rPr>
              <a:t> </a:t>
            </a:r>
            <a:r>
              <a:rPr lang="en-US" sz="2000" dirty="0">
                <a:solidFill>
                  <a:srgbClr val="003300"/>
                </a:solidFill>
              </a:rPr>
              <a:t>wants to go to </a:t>
            </a:r>
            <a:r>
              <a:rPr lang="en-US" sz="2000" dirty="0" smtClean="0">
                <a:solidFill>
                  <a:srgbClr val="003300"/>
                </a:solidFill>
              </a:rPr>
              <a:t>university in Bogota, </a:t>
            </a:r>
            <a:r>
              <a:rPr lang="en-US" sz="2000" dirty="0">
                <a:solidFill>
                  <a:srgbClr val="003300"/>
                </a:solidFill>
              </a:rPr>
              <a:t>but his family can only afford to pay the tuition at a local </a:t>
            </a:r>
            <a:r>
              <a:rPr lang="en-US" sz="2000" dirty="0" smtClean="0">
                <a:solidFill>
                  <a:srgbClr val="003300"/>
                </a:solidFill>
              </a:rPr>
              <a:t>college</a:t>
            </a:r>
            <a:r>
              <a:rPr lang="en-US" sz="2000" dirty="0" smtClean="0">
                <a:solidFill>
                  <a:srgbClr val="003300"/>
                </a:solidFill>
              </a:rPr>
              <a:t> </a:t>
            </a:r>
            <a:r>
              <a:rPr lang="en-US" sz="2000" dirty="0" smtClean="0">
                <a:solidFill>
                  <a:srgbClr val="003300"/>
                </a:solidFill>
              </a:rPr>
              <a:t>in Armenia.</a:t>
            </a:r>
            <a:endParaRPr lang="en-US" sz="2000" dirty="0">
              <a:solidFill>
                <a:srgbClr val="003300"/>
              </a:solidFill>
            </a:endParaRPr>
          </a:p>
        </p:txBody>
      </p:sp>
      <p:pic>
        <p:nvPicPr>
          <p:cNvPr id="11291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6002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80" grpId="0"/>
      <p:bldP spid="1127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(Your notes should look like this)</a:t>
            </a:r>
            <a:endParaRPr lang="en-US" dirty="0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33400" y="1905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>
                <a:solidFill>
                  <a:srgbClr val="FFFF99"/>
                </a:solidFill>
              </a:rPr>
              <a:t>opening of the story</a:t>
            </a:r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533400" y="1370013"/>
            <a:ext cx="457200" cy="457200"/>
          </a:xfrm>
          <a:prstGeom prst="flowChartDelay">
            <a:avLst/>
          </a:prstGeom>
          <a:solidFill>
            <a:srgbClr val="66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69913" algn="l"/>
              </a:tabLst>
            </a:pPr>
            <a:r>
              <a:rPr lang="en-US" sz="2400" b="1" dirty="0">
                <a:solidFill>
                  <a:srgbClr val="FF9933"/>
                </a:solidFill>
              </a:rPr>
              <a:t>1	Basic situation, </a:t>
            </a:r>
            <a:r>
              <a:rPr lang="en-US" sz="2400" dirty="0">
                <a:solidFill>
                  <a:srgbClr val="FF9933"/>
                </a:solidFill>
              </a:rPr>
              <a:t>or </a:t>
            </a:r>
            <a:r>
              <a:rPr lang="en-US" sz="2400" b="1" dirty="0">
                <a:solidFill>
                  <a:srgbClr val="FF9933"/>
                </a:solidFill>
              </a:rPr>
              <a:t>exposition</a:t>
            </a:r>
            <a:endParaRPr lang="en-US" sz="2400" dirty="0">
              <a:solidFill>
                <a:srgbClr val="FF9933"/>
              </a:solidFill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33400" y="24384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</a:pPr>
            <a:r>
              <a:rPr lang="en-US" sz="2400" dirty="0" smtClean="0">
                <a:solidFill>
                  <a:srgbClr val="FFFF99"/>
                </a:solidFill>
              </a:rPr>
              <a:t>character </a:t>
            </a:r>
            <a:r>
              <a:rPr lang="en-US" sz="2400" dirty="0">
                <a:solidFill>
                  <a:srgbClr val="FFFF99"/>
                </a:solidFill>
              </a:rPr>
              <a:t>and </a:t>
            </a:r>
            <a:r>
              <a:rPr lang="en-US" sz="2400" dirty="0" smtClean="0">
                <a:solidFill>
                  <a:srgbClr val="FFFF99"/>
                </a:solidFill>
              </a:rPr>
              <a:t>his </a:t>
            </a:r>
            <a:r>
              <a:rPr lang="en-US" sz="2400" dirty="0" smtClean="0">
                <a:solidFill>
                  <a:srgbClr val="FFFF99"/>
                </a:solidFill>
              </a:rPr>
              <a:t>conflict(s) introduced </a:t>
            </a:r>
            <a:endParaRPr lang="en-US" sz="2400" dirty="0">
              <a:solidFill>
                <a:srgbClr val="FFFF99"/>
              </a:solidFill>
            </a:endParaRPr>
          </a:p>
        </p:txBody>
      </p:sp>
      <p:pic>
        <p:nvPicPr>
          <p:cNvPr id="11291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1600200"/>
            <a:ext cx="133350" cy="88900"/>
          </a:xfrm>
          <a:prstGeom prst="rect">
            <a:avLst/>
          </a:prstGeom>
          <a:noFill/>
        </p:spPr>
      </p:pic>
      <p:pic>
        <p:nvPicPr>
          <p:cNvPr id="11292" name="Picture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2450" y="2120900"/>
            <a:ext cx="133350" cy="88900"/>
          </a:xfrm>
          <a:prstGeom prst="rect">
            <a:avLst/>
          </a:prstGeom>
          <a:noFill/>
        </p:spPr>
      </p:pic>
      <p:pic>
        <p:nvPicPr>
          <p:cNvPr id="11293" name="Picture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250" y="26543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Structure</a:t>
            </a:r>
            <a:endParaRPr lang="en-US" dirty="0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533400" y="1370013"/>
            <a:ext cx="457200" cy="457200"/>
          </a:xfrm>
          <a:prstGeom prst="flowChartDelay">
            <a:avLst/>
          </a:prstGeom>
          <a:solidFill>
            <a:srgbClr val="66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</a:tabLst>
            </a:pPr>
            <a:r>
              <a:rPr lang="en-US" sz="2400" b="1">
                <a:solidFill>
                  <a:srgbClr val="FF9933"/>
                </a:solidFill>
              </a:rPr>
              <a:t>2	Complication</a:t>
            </a:r>
            <a:endParaRPr lang="en-US" sz="2400">
              <a:solidFill>
                <a:srgbClr val="FFFF99"/>
              </a:solidFill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3400" y="18288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>
                <a:solidFill>
                  <a:srgbClr val="FFFF99"/>
                </a:solidFill>
              </a:rPr>
              <a:t>The main character takes action but encounters more </a:t>
            </a:r>
            <a:r>
              <a:rPr lang="en-US" sz="2400" dirty="0" smtClean="0">
                <a:solidFill>
                  <a:srgbClr val="FFFF99"/>
                </a:solidFill>
              </a:rPr>
              <a:t>problems</a:t>
            </a:r>
          </a:p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What seemed like a simple conflict, now is more complicated</a:t>
            </a: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572000" y="3733800"/>
            <a:ext cx="4191000" cy="132343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003300"/>
                </a:solidFill>
              </a:rPr>
              <a:t>Jorge</a:t>
            </a:r>
            <a:r>
              <a:rPr lang="en-US" sz="2000" dirty="0" smtClean="0">
                <a:solidFill>
                  <a:srgbClr val="003300"/>
                </a:solidFill>
              </a:rPr>
              <a:t> </a:t>
            </a:r>
            <a:r>
              <a:rPr lang="en-US" sz="2000" dirty="0">
                <a:solidFill>
                  <a:srgbClr val="003300"/>
                </a:solidFill>
              </a:rPr>
              <a:t>goes to work on a nearby </a:t>
            </a:r>
            <a:r>
              <a:rPr lang="en-US" sz="2000" dirty="0" err="1" smtClean="0">
                <a:solidFill>
                  <a:srgbClr val="003300"/>
                </a:solidFill>
              </a:rPr>
              <a:t>finca</a:t>
            </a:r>
            <a:r>
              <a:rPr lang="en-US" sz="2000" dirty="0" smtClean="0">
                <a:solidFill>
                  <a:srgbClr val="003300"/>
                </a:solidFill>
              </a:rPr>
              <a:t> </a:t>
            </a:r>
            <a:r>
              <a:rPr lang="en-US" sz="2000" dirty="0">
                <a:solidFill>
                  <a:srgbClr val="003300"/>
                </a:solidFill>
              </a:rPr>
              <a:t>to earn extra money. There, he meets </a:t>
            </a:r>
            <a:r>
              <a:rPr lang="en-US" sz="2000" dirty="0" smtClean="0">
                <a:solidFill>
                  <a:srgbClr val="003300"/>
                </a:solidFill>
              </a:rPr>
              <a:t>Maria, </a:t>
            </a:r>
            <a:r>
              <a:rPr lang="en-US" sz="2000" dirty="0">
                <a:solidFill>
                  <a:srgbClr val="003300"/>
                </a:solidFill>
              </a:rPr>
              <a:t>and the two start dating. </a:t>
            </a:r>
          </a:p>
        </p:txBody>
      </p:sp>
      <p:pic>
        <p:nvPicPr>
          <p:cNvPr id="12300" name="Picture 12" descr="AA051655.JPG"/>
          <p:cNvPicPr>
            <a:picLocks noChangeAspect="1" noChangeArrowheads="1"/>
          </p:cNvPicPr>
          <p:nvPr/>
        </p:nvPicPr>
        <p:blipFill>
          <a:blip r:embed="rId2"/>
          <a:srcRect l="29263"/>
          <a:stretch>
            <a:fillRect/>
          </a:stretch>
        </p:blipFill>
        <p:spPr bwMode="auto">
          <a:xfrm>
            <a:off x="2895600" y="3657600"/>
            <a:ext cx="1524000" cy="2209800"/>
          </a:xfrm>
          <a:prstGeom prst="rect">
            <a:avLst/>
          </a:prstGeom>
          <a:noFill/>
        </p:spPr>
      </p:pic>
      <p:pic>
        <p:nvPicPr>
          <p:cNvPr id="12297" name="Picture 9" descr="TWF005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213225"/>
            <a:ext cx="2590800" cy="1730375"/>
          </a:xfrm>
          <a:prstGeom prst="rect">
            <a:avLst/>
          </a:prstGeom>
          <a:noFill/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16002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(Your notes should look like this)</a:t>
            </a:r>
            <a:endParaRPr lang="en-US" dirty="0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533400" y="1370013"/>
            <a:ext cx="457200" cy="457200"/>
          </a:xfrm>
          <a:prstGeom prst="flowChartDelay">
            <a:avLst/>
          </a:prstGeom>
          <a:solidFill>
            <a:srgbClr val="66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</a:tabLst>
            </a:pPr>
            <a:r>
              <a:rPr lang="en-US" sz="2400" b="1">
                <a:solidFill>
                  <a:srgbClr val="FF9933"/>
                </a:solidFill>
              </a:rPr>
              <a:t>2	Complication</a:t>
            </a:r>
            <a:endParaRPr lang="en-US" sz="2400">
              <a:solidFill>
                <a:srgbClr val="FFFF99"/>
              </a:solidFill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3400" y="18288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Problem / Conflict gets bigger and more complicated</a:t>
            </a:r>
          </a:p>
        </p:txBody>
      </p:sp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6002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8" name="Picture 16" descr="c01ele1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4450" y="3276600"/>
            <a:ext cx="3486150" cy="2543175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Plot Structure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533400" y="1370013"/>
            <a:ext cx="457200" cy="457200"/>
          </a:xfrm>
          <a:prstGeom prst="flowChartDelay">
            <a:avLst/>
          </a:prstGeom>
          <a:solidFill>
            <a:srgbClr val="66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</a:tabLst>
            </a:pPr>
            <a:r>
              <a:rPr lang="en-US" sz="2400" b="1">
                <a:solidFill>
                  <a:srgbClr val="FF9933"/>
                </a:solidFill>
              </a:rPr>
              <a:t>3	Climax</a:t>
            </a:r>
            <a:endParaRPr lang="en-US" sz="2400">
              <a:solidFill>
                <a:srgbClr val="FF9933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3400" y="1906588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The most exciting, important scene in the story with the highest tension</a:t>
            </a: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3400" y="28194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The character usually faces a decision and we learn the outcome </a:t>
            </a:r>
            <a:r>
              <a:rPr lang="en-US" sz="2400" dirty="0">
                <a:solidFill>
                  <a:srgbClr val="FFFF99"/>
                </a:solidFill>
              </a:rPr>
              <a:t>of the conflict</a:t>
            </a:r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3650" y="1587500"/>
            <a:ext cx="133350" cy="88900"/>
          </a:xfrm>
          <a:prstGeom prst="rect">
            <a:avLst/>
          </a:prstGeom>
          <a:noFill/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6450" y="2501900"/>
            <a:ext cx="133350" cy="88900"/>
          </a:xfrm>
          <a:prstGeom prst="rect">
            <a:avLst/>
          </a:prstGeom>
          <a:noFill/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3035300"/>
            <a:ext cx="133350" cy="88900"/>
          </a:xfrm>
          <a:prstGeom prst="rect">
            <a:avLst/>
          </a:prstGeom>
          <a:noFill/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838200" y="3962400"/>
            <a:ext cx="44196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003300"/>
                </a:solidFill>
              </a:rPr>
              <a:t>Jorge </a:t>
            </a:r>
            <a:r>
              <a:rPr lang="en-US" sz="2000" dirty="0" smtClean="0">
                <a:solidFill>
                  <a:srgbClr val="003300"/>
                </a:solidFill>
              </a:rPr>
              <a:t>and Maria </a:t>
            </a:r>
            <a:r>
              <a:rPr lang="en-US" sz="2000" dirty="0">
                <a:solidFill>
                  <a:srgbClr val="003300"/>
                </a:solidFill>
              </a:rPr>
              <a:t>argue about his leaving for university. Paul must choose to stay or go.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  <p:bldP spid="133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(Your notes should look like this)</a:t>
            </a:r>
            <a:endParaRPr lang="en-US" dirty="0"/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533400" y="1370013"/>
            <a:ext cx="457200" cy="457200"/>
          </a:xfrm>
          <a:prstGeom prst="flowChartDelay">
            <a:avLst/>
          </a:prstGeom>
          <a:solidFill>
            <a:srgbClr val="66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</a:tabLst>
            </a:pPr>
            <a:r>
              <a:rPr lang="en-US" sz="2400" b="1">
                <a:solidFill>
                  <a:srgbClr val="FF9933"/>
                </a:solidFill>
              </a:rPr>
              <a:t>3	Climax</a:t>
            </a:r>
            <a:endParaRPr lang="en-US" sz="2400">
              <a:solidFill>
                <a:srgbClr val="FF9933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3400" y="1906588"/>
            <a:ext cx="807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Most exciting part </a:t>
            </a:r>
          </a:p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character makes choice and decides outcome</a:t>
            </a:r>
            <a:endParaRPr lang="en-US" sz="2400" dirty="0">
              <a:solidFill>
                <a:srgbClr val="FFFF99"/>
              </a:solidFill>
            </a:endParaRPr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3650" y="1587500"/>
            <a:ext cx="133350" cy="88900"/>
          </a:xfrm>
          <a:prstGeom prst="rect">
            <a:avLst/>
          </a:prstGeom>
          <a:noFill/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6450" y="2501900"/>
            <a:ext cx="133350" cy="88900"/>
          </a:xfrm>
          <a:prstGeom prst="rect">
            <a:avLst/>
          </a:prstGeom>
          <a:noFill/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8450" y="30353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6" name="Picture 20" descr="c01ele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124200"/>
            <a:ext cx="3486150" cy="2543175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Plot Structure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533400" y="1370013"/>
            <a:ext cx="457200" cy="457200"/>
          </a:xfrm>
          <a:prstGeom prst="flowChartDelay">
            <a:avLst/>
          </a:prstGeom>
          <a:solidFill>
            <a:srgbClr val="66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</a:tabLst>
            </a:pPr>
            <a:r>
              <a:rPr lang="en-US" sz="2400" b="1" dirty="0">
                <a:solidFill>
                  <a:srgbClr val="FF9933"/>
                </a:solidFill>
              </a:rPr>
              <a:t>4	</a:t>
            </a:r>
            <a:r>
              <a:rPr lang="en-US" sz="2400" b="1" dirty="0" smtClean="0">
                <a:solidFill>
                  <a:srgbClr val="FF9933"/>
                </a:solidFill>
              </a:rPr>
              <a:t>Resolution</a:t>
            </a:r>
            <a:endParaRPr lang="en-US" sz="2400" dirty="0">
              <a:solidFill>
                <a:srgbClr val="FF9933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33400" y="1905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Final part of the story. </a:t>
            </a: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33400" y="2439988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The conflict is resolved and </a:t>
            </a:r>
            <a:r>
              <a:rPr lang="en-US" sz="2400" dirty="0" smtClean="0">
                <a:solidFill>
                  <a:srgbClr val="FFFF99"/>
                </a:solidFill>
              </a:rPr>
              <a:t>the reader learns how everything ends. </a:t>
            </a: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733800" y="3581400"/>
            <a:ext cx="48768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003300"/>
                </a:solidFill>
              </a:rPr>
              <a:t>Jorge</a:t>
            </a:r>
            <a:r>
              <a:rPr lang="en-US" sz="2000" dirty="0" smtClean="0">
                <a:solidFill>
                  <a:srgbClr val="003300"/>
                </a:solidFill>
              </a:rPr>
              <a:t> </a:t>
            </a:r>
            <a:r>
              <a:rPr lang="en-US" sz="2000" dirty="0">
                <a:solidFill>
                  <a:srgbClr val="003300"/>
                </a:solidFill>
              </a:rPr>
              <a:t>decides to leave for </a:t>
            </a:r>
            <a:r>
              <a:rPr lang="en-US" sz="2000" dirty="0" smtClean="0">
                <a:solidFill>
                  <a:srgbClr val="003300"/>
                </a:solidFill>
              </a:rPr>
              <a:t>university in Bogota. Maria </a:t>
            </a:r>
            <a:r>
              <a:rPr lang="en-US" sz="2000" dirty="0">
                <a:solidFill>
                  <a:srgbClr val="003300"/>
                </a:solidFill>
              </a:rPr>
              <a:t>makes plans to visit him and wishes him well.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553200" y="560705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00200"/>
            <a:ext cx="133350" cy="88900"/>
          </a:xfrm>
          <a:prstGeom prst="rect">
            <a:avLst/>
          </a:prstGeom>
          <a:noFill/>
        </p:spPr>
      </p:pic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4850" y="2120900"/>
            <a:ext cx="133350" cy="88900"/>
          </a:xfrm>
          <a:prstGeom prst="rect">
            <a:avLst/>
          </a:prstGeom>
          <a:noFill/>
        </p:spPr>
      </p:pic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0" y="26543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3" grpId="0"/>
      <p:bldP spid="14347" grpId="0" animBg="1"/>
      <p:bldP spid="143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Plot?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4876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99"/>
                </a:solidFill>
              </a:rPr>
              <a:t>Plot </a:t>
            </a:r>
            <a:r>
              <a:rPr lang="en-US" sz="2400">
                <a:solidFill>
                  <a:srgbClr val="FFFF99"/>
                </a:solidFill>
              </a:rPr>
              <a:t>is the series of related events that make up a story or drama. 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286000"/>
            <a:ext cx="133350" cy="88900"/>
          </a:xfrm>
          <a:prstGeom prst="rect">
            <a:avLst/>
          </a:prstGeom>
          <a:noFill/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33400" y="2638425"/>
            <a:ext cx="487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9900" lvl="1" indent="-355600"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rgbClr val="FFFF99"/>
                </a:solidFill>
              </a:rPr>
              <a:t>Like links in a chain, each event hooks our curiosity and pulls us forward to the next event. </a:t>
            </a:r>
            <a:endParaRPr lang="en-US" sz="2400" b="1" dirty="0">
              <a:solidFill>
                <a:srgbClr val="FFFF99"/>
              </a:solidFill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553200" y="560705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4112" name="Picture 16" descr="cha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6588" y="1447800"/>
            <a:ext cx="2779712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/>
      <p:bldP spid="410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(Your notes should look like this)</a:t>
            </a:r>
            <a:endParaRPr lang="en-US" dirty="0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533400" y="1370013"/>
            <a:ext cx="457200" cy="457200"/>
          </a:xfrm>
          <a:prstGeom prst="flowChartDelay">
            <a:avLst/>
          </a:prstGeom>
          <a:solidFill>
            <a:srgbClr val="66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</a:tabLst>
            </a:pPr>
            <a:r>
              <a:rPr lang="en-US" sz="2400" b="1" dirty="0">
                <a:solidFill>
                  <a:srgbClr val="FF9933"/>
                </a:solidFill>
              </a:rPr>
              <a:t>4	</a:t>
            </a:r>
            <a:r>
              <a:rPr lang="en-US" sz="2400" b="1" dirty="0" smtClean="0">
                <a:solidFill>
                  <a:srgbClr val="FF9933"/>
                </a:solidFill>
              </a:rPr>
              <a:t>Resolution</a:t>
            </a:r>
            <a:endParaRPr lang="en-US" sz="2400" dirty="0">
              <a:solidFill>
                <a:srgbClr val="FF9933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33400" y="1905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</a:tabLst>
            </a:pPr>
            <a:r>
              <a:rPr lang="en-US" sz="2400" dirty="0" smtClean="0">
                <a:solidFill>
                  <a:srgbClr val="FFFF99"/>
                </a:solidFill>
              </a:rPr>
              <a:t>Ending, resolution of conflict. </a:t>
            </a: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553200" y="560705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4850" y="21209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Foreshadowing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FFFF99"/>
                </a:solidFill>
              </a:rPr>
              <a:t>Foreshadowing</a:t>
            </a:r>
            <a:r>
              <a:rPr lang="en-US" sz="2400" dirty="0">
                <a:solidFill>
                  <a:srgbClr val="FFFF99"/>
                </a:solidFill>
              </a:rPr>
              <a:t> is the use of clues to hint at events that will occur later in the plot.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905000"/>
            <a:ext cx="133350" cy="88900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33400" y="2286000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rgbClr val="FFFF99"/>
                </a:solidFill>
              </a:rPr>
              <a:t>Foreshadowing can make a story more exciting by increasing suspense. 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553200" y="560705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9600" y="3429000"/>
            <a:ext cx="807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</a:pPr>
            <a:r>
              <a:rPr lang="en-US" sz="2400" dirty="0" smtClean="0">
                <a:solidFill>
                  <a:srgbClr val="FFFF99"/>
                </a:solidFill>
              </a:rPr>
              <a:t>(More on foreshadowing tomorrow)</a:t>
            </a:r>
            <a:endParaRPr lang="en-US" sz="24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28638" y="1370013"/>
            <a:ext cx="80819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  <a:tab pos="2457450" algn="l"/>
              </a:tabLst>
            </a:pPr>
            <a:r>
              <a:rPr lang="en-US" sz="2200">
                <a:solidFill>
                  <a:srgbClr val="FFFF99"/>
                </a:solidFill>
              </a:rPr>
              <a:t>                 Choose a children’s story or fairy tale that is familiar to you.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</a:t>
            </a:r>
          </a:p>
        </p:txBody>
      </p:sp>
      <p:pic>
        <p:nvPicPr>
          <p:cNvPr id="23577" name="Picture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1622425" cy="339725"/>
          </a:xfrm>
          <a:prstGeom prst="rect">
            <a:avLst/>
          </a:prstGeom>
          <a:noFill/>
        </p:spPr>
      </p:pic>
      <p:sp>
        <p:nvSpPr>
          <p:cNvPr id="23578" name="Text Box 26"/>
          <p:cNvSpPr txBox="1">
            <a:spLocks noChangeArrowheads="1"/>
          </p:cNvSpPr>
          <p:nvPr/>
        </p:nvSpPr>
        <p:spPr bwMode="auto">
          <a:xfrm>
            <a:off x="528638" y="2209800"/>
            <a:ext cx="5186362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  <a:tab pos="2457450" algn="l"/>
              </a:tabLst>
            </a:pPr>
            <a:r>
              <a:rPr lang="en-US" sz="2200">
                <a:solidFill>
                  <a:srgbClr val="FFFF99"/>
                </a:solidFill>
              </a:rPr>
              <a:t>Draw a </a:t>
            </a:r>
            <a:r>
              <a:rPr lang="en-US" sz="2200" b="1">
                <a:solidFill>
                  <a:srgbClr val="FFFF99"/>
                </a:solidFill>
              </a:rPr>
              <a:t>plot diagram</a:t>
            </a:r>
            <a:r>
              <a:rPr lang="en-US" sz="2200">
                <a:solidFill>
                  <a:srgbClr val="FFFF99"/>
                </a:solidFill>
              </a:rPr>
              <a:t> like the one shown here. </a:t>
            </a:r>
          </a:p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  <a:tab pos="2457450" algn="l"/>
              </a:tabLst>
            </a:pPr>
            <a:r>
              <a:rPr lang="en-US" sz="2200">
                <a:solidFill>
                  <a:srgbClr val="FFFF99"/>
                </a:solidFill>
              </a:rPr>
              <a:t>Add labels describing the key parts of the story’s plot. </a:t>
            </a:r>
          </a:p>
          <a:p>
            <a:pPr lvl="1" indent="-342900">
              <a:spcBef>
                <a:spcPct val="50000"/>
              </a:spcBef>
              <a:buFontTx/>
              <a:buChar char="•"/>
              <a:tabLst>
                <a:tab pos="571500" algn="l"/>
                <a:tab pos="2457450" algn="l"/>
              </a:tabLst>
            </a:pPr>
            <a:r>
              <a:rPr lang="en-US" sz="2200">
                <a:solidFill>
                  <a:srgbClr val="FFFF99"/>
                </a:solidFill>
              </a:rPr>
              <a:t>Use your imagination to write a </a:t>
            </a:r>
            <a:r>
              <a:rPr lang="en-US" sz="2200" b="1">
                <a:solidFill>
                  <a:srgbClr val="FFFF99"/>
                </a:solidFill>
              </a:rPr>
              <a:t>flashback</a:t>
            </a:r>
            <a:r>
              <a:rPr lang="en-US" sz="2200">
                <a:solidFill>
                  <a:srgbClr val="FFFF99"/>
                </a:solidFill>
              </a:rPr>
              <a:t> that could occur in one part of the story.</a:t>
            </a:r>
          </a:p>
        </p:txBody>
      </p:sp>
      <p:pic>
        <p:nvPicPr>
          <p:cNvPr id="23579" name="Picture 27" descr="c01ele1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7425" y="2057400"/>
            <a:ext cx="2543175" cy="3486150"/>
          </a:xfrm>
          <a:prstGeom prst="rect">
            <a:avLst/>
          </a:prstGeom>
          <a:noFill/>
        </p:spPr>
      </p:pic>
      <p:sp>
        <p:nvSpPr>
          <p:cNvPr id="23580" name="Text Box 28"/>
          <p:cNvSpPr txBox="1">
            <a:spLocks noChangeArrowheads="1"/>
          </p:cNvSpPr>
          <p:nvPr/>
        </p:nvSpPr>
        <p:spPr bwMode="auto">
          <a:xfrm>
            <a:off x="6553200" y="560705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862263"/>
            <a:ext cx="8229600" cy="795337"/>
          </a:xfrm>
        </p:spPr>
        <p:txBody>
          <a:bodyPr/>
          <a:lstStyle/>
          <a:p>
            <a:r>
              <a:rPr lang="en-US"/>
              <a:t>The End</a:t>
            </a:r>
          </a:p>
        </p:txBody>
      </p:sp>
      <p:sp>
        <p:nvSpPr>
          <p:cNvPr id="3072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5000" y="6019800"/>
            <a:ext cx="19050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(Your notes should look like this)</a:t>
            </a:r>
            <a:endParaRPr lang="en-US" dirty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FFF99"/>
                </a:solidFill>
              </a:rPr>
              <a:t>Plot: </a:t>
            </a:r>
            <a:r>
              <a:rPr lang="en-US" sz="2400" dirty="0" smtClean="0">
                <a:solidFill>
                  <a:srgbClr val="FFFF99"/>
                </a:solidFill>
              </a:rPr>
              <a:t>the events in the story. A good one pulls you along</a:t>
            </a:r>
            <a:endParaRPr lang="en-US" sz="2400" dirty="0">
              <a:solidFill>
                <a:srgbClr val="FFFF99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286000"/>
            <a:ext cx="133350" cy="88900"/>
          </a:xfrm>
          <a:prstGeom prst="rect">
            <a:avLst/>
          </a:prstGeom>
          <a:noFill/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553200" y="560705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6" name="Picture 16" descr="c01ele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676400"/>
            <a:ext cx="2543175" cy="348615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Conflict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5410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99"/>
                </a:solidFill>
              </a:rPr>
              <a:t>Conflict </a:t>
            </a:r>
            <a:r>
              <a:rPr lang="en-US" sz="2400">
                <a:solidFill>
                  <a:srgbClr val="FFFF99"/>
                </a:solidFill>
              </a:rPr>
              <a:t>is the struggle or clash between opposing characters or forces. Conflicts may be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733800" y="2803525"/>
            <a:ext cx="2590800" cy="7016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3300"/>
                </a:solidFill>
              </a:rPr>
              <a:t>external: </a:t>
            </a:r>
            <a:br>
              <a:rPr lang="en-US" sz="2000" b="1">
                <a:solidFill>
                  <a:srgbClr val="003300"/>
                </a:solidFill>
              </a:rPr>
            </a:br>
            <a:r>
              <a:rPr lang="en-US" sz="2000">
                <a:solidFill>
                  <a:srgbClr val="003300"/>
                </a:solidFill>
              </a:rPr>
              <a:t>firefighter vs. fire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895600" y="4632325"/>
            <a:ext cx="3810000" cy="7016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3300"/>
                </a:solidFill>
              </a:rPr>
              <a:t>internal: </a:t>
            </a:r>
            <a:br>
              <a:rPr lang="en-US" sz="2000" b="1">
                <a:solidFill>
                  <a:srgbClr val="003300"/>
                </a:solidFill>
              </a:rPr>
            </a:br>
            <a:r>
              <a:rPr lang="en-US" sz="2000">
                <a:solidFill>
                  <a:srgbClr val="003300"/>
                </a:solidFill>
              </a:rPr>
              <a:t>firefighter vs. his or her fear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4850" y="2349500"/>
            <a:ext cx="133350" cy="88900"/>
          </a:xfrm>
          <a:prstGeom prst="rect">
            <a:avLst/>
          </a:prstGeom>
          <a:noFill/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953000" y="3794125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FF99"/>
                </a:solidFill>
              </a:rPr>
              <a:t>or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  <p:bldP spid="51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Conflict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99"/>
                </a:solidFill>
              </a:rPr>
              <a:t>An</a:t>
            </a:r>
            <a:r>
              <a:rPr lang="en-US" sz="2400" b="1" dirty="0">
                <a:solidFill>
                  <a:srgbClr val="FFFF99"/>
                </a:solidFill>
              </a:rPr>
              <a:t> </a:t>
            </a:r>
            <a:r>
              <a:rPr lang="en-US" sz="2400" b="1" dirty="0">
                <a:solidFill>
                  <a:srgbClr val="FFC000"/>
                </a:solidFill>
              </a:rPr>
              <a:t>external conflict </a:t>
            </a:r>
            <a:r>
              <a:rPr lang="en-US" sz="2400" dirty="0">
                <a:solidFill>
                  <a:srgbClr val="FFFF99"/>
                </a:solidFill>
              </a:rPr>
              <a:t>may be a struggle between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33400" y="1905000"/>
            <a:ext cx="5486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9900" lvl="1" indent="-355600"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Character vs. Character </a:t>
            </a:r>
            <a:r>
              <a:rPr lang="en-US" sz="2000" dirty="0" smtClean="0">
                <a:solidFill>
                  <a:srgbClr val="FFFF99"/>
                </a:solidFill>
              </a:rPr>
              <a:t>(</a:t>
            </a:r>
            <a:r>
              <a:rPr lang="en-US" sz="2000" dirty="0" err="1" smtClean="0">
                <a:solidFill>
                  <a:srgbClr val="FFFF99"/>
                </a:solidFill>
              </a:rPr>
              <a:t>eg</a:t>
            </a:r>
            <a:r>
              <a:rPr lang="en-US" sz="2000" dirty="0" smtClean="0">
                <a:solidFill>
                  <a:srgbClr val="FFFF99"/>
                </a:solidFill>
              </a:rPr>
              <a:t>. 2 friends competing in sports, 2 sisters fighting for their father’s approval) </a:t>
            </a:r>
            <a:endParaRPr lang="en-US" sz="2000" dirty="0">
              <a:solidFill>
                <a:srgbClr val="FFFF99"/>
              </a:solidFill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09600" y="3124200"/>
            <a:ext cx="4419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9900" lvl="1" indent="-355600"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Character vs. Group </a:t>
            </a:r>
            <a:r>
              <a:rPr lang="en-US" sz="2000" dirty="0" smtClean="0">
                <a:solidFill>
                  <a:srgbClr val="FFFF99"/>
                </a:solidFill>
              </a:rPr>
              <a:t>(</a:t>
            </a:r>
            <a:r>
              <a:rPr lang="en-US" sz="2000" dirty="0" err="1" smtClean="0">
                <a:solidFill>
                  <a:srgbClr val="FFFF99"/>
                </a:solidFill>
              </a:rPr>
              <a:t>eg</a:t>
            </a:r>
            <a:r>
              <a:rPr lang="en-US" sz="2000" dirty="0" smtClean="0">
                <a:solidFill>
                  <a:srgbClr val="FFFF99"/>
                </a:solidFill>
              </a:rPr>
              <a:t>. a character fighting against the prejudice of his classmates) </a:t>
            </a:r>
            <a:endParaRPr lang="en-US" sz="2000" dirty="0">
              <a:solidFill>
                <a:srgbClr val="FFFF99"/>
              </a:solidFill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533400" y="4572000"/>
            <a:ext cx="4419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9900" lvl="1" indent="-355600"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Character vs. Environment </a:t>
            </a:r>
            <a:r>
              <a:rPr lang="en-US" sz="2000" dirty="0" smtClean="0">
                <a:solidFill>
                  <a:srgbClr val="FFFF99"/>
                </a:solidFill>
              </a:rPr>
              <a:t>(</a:t>
            </a:r>
            <a:r>
              <a:rPr lang="en-US" sz="2000" dirty="0" err="1" smtClean="0">
                <a:solidFill>
                  <a:srgbClr val="FFFF99"/>
                </a:solidFill>
              </a:rPr>
              <a:t>eg</a:t>
            </a:r>
            <a:r>
              <a:rPr lang="en-US" sz="2000" dirty="0" smtClean="0">
                <a:solidFill>
                  <a:srgbClr val="FFFF99"/>
                </a:solidFill>
              </a:rPr>
              <a:t>. Tries to survive a storm, cross the sea, etc.)</a:t>
            </a:r>
            <a:endParaRPr lang="en-US" sz="2000" dirty="0">
              <a:solidFill>
                <a:srgbClr val="FFFF99"/>
              </a:solidFill>
            </a:endParaRPr>
          </a:p>
        </p:txBody>
      </p:sp>
      <p:pic>
        <p:nvPicPr>
          <p:cNvPr id="7185" name="Picture 17" descr="27325.JPG"/>
          <p:cNvPicPr>
            <a:picLocks noChangeAspect="1" noChangeArrowheads="1"/>
          </p:cNvPicPr>
          <p:nvPr/>
        </p:nvPicPr>
        <p:blipFill>
          <a:blip r:embed="rId2"/>
          <a:srcRect b="4262"/>
          <a:stretch>
            <a:fillRect/>
          </a:stretch>
        </p:blipFill>
        <p:spPr bwMode="auto">
          <a:xfrm>
            <a:off x="7451725" y="2286000"/>
            <a:ext cx="1158875" cy="1676400"/>
          </a:xfrm>
          <a:prstGeom prst="rect">
            <a:avLst/>
          </a:prstGeom>
          <a:noFill/>
        </p:spPr>
      </p:pic>
      <p:pic>
        <p:nvPicPr>
          <p:cNvPr id="7188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1050" y="1600200"/>
            <a:ext cx="133350" cy="88900"/>
          </a:xfrm>
          <a:prstGeom prst="rect">
            <a:avLst/>
          </a:prstGeom>
          <a:noFill/>
        </p:spPr>
      </p:pic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2050" y="2654300"/>
            <a:ext cx="133350" cy="88900"/>
          </a:xfrm>
          <a:prstGeom prst="rect">
            <a:avLst/>
          </a:prstGeom>
          <a:noFill/>
        </p:spPr>
      </p:pic>
      <p:pic>
        <p:nvPicPr>
          <p:cNvPr id="7194" name="Picture 26" descr="118088.JPG"/>
          <p:cNvPicPr>
            <a:picLocks noChangeAspect="1" noChangeArrowheads="1"/>
          </p:cNvPicPr>
          <p:nvPr/>
        </p:nvPicPr>
        <p:blipFill>
          <a:blip r:embed="rId4"/>
          <a:srcRect l="9258" r="21310"/>
          <a:stretch>
            <a:fillRect/>
          </a:stretch>
        </p:blipFill>
        <p:spPr bwMode="auto">
          <a:xfrm>
            <a:off x="6096000" y="2286000"/>
            <a:ext cx="1143000" cy="1676400"/>
          </a:xfrm>
          <a:prstGeom prst="rect">
            <a:avLst/>
          </a:prstGeom>
          <a:noFill/>
        </p:spPr>
      </p:pic>
      <p:pic>
        <p:nvPicPr>
          <p:cNvPr id="7187" name="Picture 19" descr="SCH2061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4113213"/>
            <a:ext cx="2514600" cy="16779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/>
      <p:bldP spid="7183" grpId="0"/>
      <p:bldP spid="71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(Your notes should look like this)</a:t>
            </a:r>
            <a:endParaRPr lang="en-US" dirty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FC000"/>
                </a:solidFill>
              </a:rPr>
              <a:t>E</a:t>
            </a:r>
            <a:r>
              <a:rPr lang="en-US" sz="2400" b="1" dirty="0" smtClean="0">
                <a:solidFill>
                  <a:srgbClr val="FFC000"/>
                </a:solidFill>
              </a:rPr>
              <a:t>xternal conflict:</a:t>
            </a:r>
            <a:r>
              <a:rPr lang="en-US" sz="2400" b="1" dirty="0" smtClean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Character against something outside of himself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09600" y="2667000"/>
            <a:ext cx="838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9900" lvl="1" indent="-355600">
              <a:spcBef>
                <a:spcPct val="50000"/>
              </a:spcBef>
            </a:pPr>
            <a:r>
              <a:rPr lang="en-US" sz="2000" dirty="0" smtClean="0">
                <a:solidFill>
                  <a:srgbClr val="FFFF99"/>
                </a:solidFill>
              </a:rPr>
              <a:t>1. </a:t>
            </a:r>
            <a:r>
              <a:rPr lang="en-US" sz="2000" dirty="0" smtClean="0">
                <a:solidFill>
                  <a:srgbClr val="FFFF99"/>
                </a:solidFill>
              </a:rPr>
              <a:t>Character </a:t>
            </a:r>
            <a:r>
              <a:rPr lang="en-US" sz="2000" dirty="0" smtClean="0">
                <a:solidFill>
                  <a:srgbClr val="FFFF99"/>
                </a:solidFill>
              </a:rPr>
              <a:t>against another c</a:t>
            </a:r>
            <a:r>
              <a:rPr lang="en-US" sz="2000" dirty="0" smtClean="0">
                <a:solidFill>
                  <a:srgbClr val="FFFF99"/>
                </a:solidFill>
              </a:rPr>
              <a:t>haracter, (</a:t>
            </a:r>
            <a:r>
              <a:rPr lang="en-US" sz="2000" dirty="0" err="1" smtClean="0">
                <a:solidFill>
                  <a:srgbClr val="FFFF99"/>
                </a:solidFill>
              </a:rPr>
              <a:t>eg</a:t>
            </a:r>
            <a:r>
              <a:rPr lang="en-US" sz="2000" dirty="0" smtClean="0">
                <a:solidFill>
                  <a:srgbClr val="FFFF99"/>
                </a:solidFill>
              </a:rPr>
              <a:t>. 2 sisters fighting)  </a:t>
            </a:r>
            <a:endParaRPr lang="en-US" sz="2000" dirty="0">
              <a:solidFill>
                <a:srgbClr val="FFFF99"/>
              </a:solidFill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09600" y="335280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9900" lvl="1" indent="-355600">
              <a:spcBef>
                <a:spcPct val="50000"/>
              </a:spcBef>
            </a:pPr>
            <a:r>
              <a:rPr lang="en-US" sz="2000" dirty="0" smtClean="0">
                <a:solidFill>
                  <a:srgbClr val="FFFF99"/>
                </a:solidFill>
              </a:rPr>
              <a:t>2. Character </a:t>
            </a:r>
            <a:r>
              <a:rPr lang="en-US" sz="2000" dirty="0" smtClean="0">
                <a:solidFill>
                  <a:srgbClr val="FFFF99"/>
                </a:solidFill>
              </a:rPr>
              <a:t>against a group of people (</a:t>
            </a:r>
            <a:r>
              <a:rPr lang="en-US" sz="2000" dirty="0" err="1" smtClean="0">
                <a:solidFill>
                  <a:srgbClr val="FFFF99"/>
                </a:solidFill>
              </a:rPr>
              <a:t>eg</a:t>
            </a:r>
            <a:r>
              <a:rPr lang="en-US" sz="2000" dirty="0" smtClean="0">
                <a:solidFill>
                  <a:srgbClr val="FFFF99"/>
                </a:solidFill>
              </a:rPr>
              <a:t>. Character fights prejudice)</a:t>
            </a:r>
            <a:endParaRPr lang="en-US" sz="2000" dirty="0">
              <a:solidFill>
                <a:srgbClr val="FFFF99"/>
              </a:solidFill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09600" y="4114800"/>
            <a:ext cx="830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9900" lvl="1" indent="-355600">
              <a:spcBef>
                <a:spcPct val="50000"/>
              </a:spcBef>
            </a:pPr>
            <a:r>
              <a:rPr lang="en-US" sz="2000" dirty="0" smtClean="0">
                <a:solidFill>
                  <a:srgbClr val="FFFF99"/>
                </a:solidFill>
              </a:rPr>
              <a:t>3. Character </a:t>
            </a:r>
            <a:r>
              <a:rPr lang="en-US" sz="2000" dirty="0" smtClean="0">
                <a:solidFill>
                  <a:srgbClr val="FFFF99"/>
                </a:solidFill>
              </a:rPr>
              <a:t>vs. Environment (</a:t>
            </a:r>
            <a:r>
              <a:rPr lang="en-US" sz="2000" dirty="0" err="1" smtClean="0">
                <a:solidFill>
                  <a:srgbClr val="FFFF99"/>
                </a:solidFill>
              </a:rPr>
              <a:t>eg</a:t>
            </a:r>
            <a:r>
              <a:rPr lang="en-US" sz="2000" dirty="0" smtClean="0">
                <a:solidFill>
                  <a:srgbClr val="FFFF99"/>
                </a:solidFill>
              </a:rPr>
              <a:t>. </a:t>
            </a:r>
            <a:r>
              <a:rPr lang="en-US" sz="2000" dirty="0" smtClean="0">
                <a:solidFill>
                  <a:srgbClr val="FFFF99"/>
                </a:solidFill>
              </a:rPr>
              <a:t>Character climbs mountain)</a:t>
            </a:r>
            <a:endParaRPr lang="en-US" sz="2000" dirty="0">
              <a:solidFill>
                <a:srgbClr val="FFFF99"/>
              </a:solidFill>
            </a:endParaRPr>
          </a:p>
        </p:txBody>
      </p:sp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2050" y="2654300"/>
            <a:ext cx="133350" cy="88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Conflict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99"/>
                </a:solidFill>
              </a:rPr>
              <a:t>An</a:t>
            </a:r>
            <a:r>
              <a:rPr lang="en-US" sz="2400" b="1" dirty="0">
                <a:solidFill>
                  <a:srgbClr val="FFFF99"/>
                </a:solidFill>
              </a:rPr>
              <a:t> </a:t>
            </a:r>
            <a:r>
              <a:rPr lang="en-US" sz="2400" b="1" dirty="0">
                <a:solidFill>
                  <a:srgbClr val="FFC000"/>
                </a:solidFill>
              </a:rPr>
              <a:t>internal conflict </a:t>
            </a:r>
            <a:r>
              <a:rPr lang="en-US" sz="2400" dirty="0">
                <a:solidFill>
                  <a:srgbClr val="FFFF99"/>
                </a:solidFill>
              </a:rPr>
              <a:t>is a struggle that takes place within a character’s mind or heart.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276600" y="2286000"/>
            <a:ext cx="533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6075" indent="-346075"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rgbClr val="FFFF99"/>
                </a:solidFill>
              </a:rPr>
              <a:t>Characters struggle with themselves to make decisions. </a:t>
            </a: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050" y="1905000"/>
            <a:ext cx="133350" cy="88900"/>
          </a:xfrm>
          <a:prstGeom prst="rect">
            <a:avLst/>
          </a:prstGeom>
          <a:noFill/>
        </p:spPr>
      </p:pic>
      <p:pic>
        <p:nvPicPr>
          <p:cNvPr id="10254" name="Picture 14" descr="c01ele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457450"/>
            <a:ext cx="2543175" cy="3486150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276600" y="3505200"/>
            <a:ext cx="533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6075" indent="-346075"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rgbClr val="FFFF99"/>
                </a:solidFill>
              </a:rPr>
              <a:t>Characters </a:t>
            </a:r>
            <a:r>
              <a:rPr lang="en-US" sz="2400" dirty="0" smtClean="0">
                <a:solidFill>
                  <a:srgbClr val="FFFF99"/>
                </a:solidFill>
              </a:rPr>
              <a:t>have fears they can’t control, or feelings about other characters that are complex. </a:t>
            </a:r>
            <a:endParaRPr lang="en-US" sz="24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(Your notes should look like this)</a:t>
            </a:r>
            <a:endParaRPr lang="en-US" dirty="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3400" y="1370013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FC000"/>
                </a:solidFill>
              </a:rPr>
              <a:t>I</a:t>
            </a:r>
            <a:r>
              <a:rPr lang="en-US" sz="2400" b="1" dirty="0" smtClean="0">
                <a:solidFill>
                  <a:srgbClr val="FFC000"/>
                </a:solidFill>
              </a:rPr>
              <a:t>nternal conflict: happens inside character’s head.</a:t>
            </a: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85800" y="2286000"/>
            <a:ext cx="769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6075" indent="-346075">
              <a:spcBef>
                <a:spcPct val="50000"/>
              </a:spcBef>
              <a:buFontTx/>
              <a:buChar char="•"/>
            </a:pPr>
            <a:r>
              <a:rPr lang="en-US" sz="2400" dirty="0" smtClean="0">
                <a:solidFill>
                  <a:srgbClr val="FFFF99"/>
                </a:solidFill>
              </a:rPr>
              <a:t>Character has a difficult decision to make</a:t>
            </a:r>
            <a:endParaRPr lang="en-US" sz="2400" dirty="0">
              <a:solidFill>
                <a:srgbClr val="FFFF99"/>
              </a:solidFill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050" y="1905000"/>
            <a:ext cx="133350" cy="88900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5800" y="3276600"/>
            <a:ext cx="777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6075" indent="-346075">
              <a:spcBef>
                <a:spcPct val="50000"/>
              </a:spcBef>
              <a:buFontTx/>
              <a:buChar char="•"/>
            </a:pPr>
            <a:r>
              <a:rPr lang="en-US" sz="2400" dirty="0" smtClean="0">
                <a:solidFill>
                  <a:srgbClr val="FFFF99"/>
                </a:solidFill>
              </a:rPr>
              <a:t>Character has fears, or complex feelings</a:t>
            </a:r>
            <a:endParaRPr lang="en-US" sz="24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943600" y="1722438"/>
            <a:ext cx="26670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  <a:tab pos="2457450" algn="l"/>
              </a:tabLst>
            </a:pPr>
            <a:r>
              <a:rPr lang="en-US" sz="2200">
                <a:solidFill>
                  <a:srgbClr val="FFFF99"/>
                </a:solidFill>
              </a:rPr>
              <a:t>Is this an external or internal conflict?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Conflict</a:t>
            </a: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533400" y="1370013"/>
            <a:ext cx="2286000" cy="763587"/>
          </a:xfrm>
          <a:prstGeom prst="flowChartAlternateProcess">
            <a:avLst/>
          </a:prstGeom>
          <a:solidFill>
            <a:srgbClr val="33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33400" y="1370013"/>
            <a:ext cx="2286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571500" algn="l"/>
              </a:tabLst>
            </a:pPr>
            <a:r>
              <a:rPr lang="en-US" sz="2200" b="1">
                <a:solidFill>
                  <a:srgbClr val="FFFF99"/>
                </a:solidFill>
              </a:rPr>
              <a:t>Quick Check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533400" y="1811338"/>
            <a:ext cx="5181600" cy="344646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3300"/>
                </a:solidFill>
              </a:rPr>
              <a:t>Rainsford knew he could do one of two things. He could stay where he was and wait. That was suicide. He could flee. That was postponing the inevitable. For a moment he stood there, thinking. An idea that held a wild chance came to him, and, tightening his belt, he headed away from the swamp.</a:t>
            </a:r>
          </a:p>
          <a:p>
            <a:pPr lvl="1">
              <a:spcBef>
                <a:spcPct val="50000"/>
              </a:spcBef>
            </a:pPr>
            <a:r>
              <a:rPr lang="en-US" sz="1600">
                <a:solidFill>
                  <a:srgbClr val="003300"/>
                </a:solidFill>
              </a:rPr>
              <a:t>from “The Most Dangerous Game” by Richard Connell</a:t>
            </a:r>
          </a:p>
        </p:txBody>
      </p:sp>
      <p:pic>
        <p:nvPicPr>
          <p:cNvPr id="26649" name="Picture 2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0313" y="3160713"/>
            <a:ext cx="1030287" cy="420687"/>
          </a:xfrm>
          <a:prstGeom prst="rect">
            <a:avLst/>
          </a:prstGeom>
          <a:noFill/>
        </p:spPr>
      </p:pic>
      <p:sp>
        <p:nvSpPr>
          <p:cNvPr id="26650" name="Text Box 26"/>
          <p:cNvSpPr txBox="1">
            <a:spLocks noChangeArrowheads="1"/>
          </p:cNvSpPr>
          <p:nvPr/>
        </p:nvSpPr>
        <p:spPr bwMode="auto">
          <a:xfrm>
            <a:off x="6553200" y="560705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99"/>
                </a:solidFill>
              </a:rPr>
              <a:t>[End of Section]</a:t>
            </a:r>
          </a:p>
        </p:txBody>
      </p:sp>
      <p:pic>
        <p:nvPicPr>
          <p:cNvPr id="26651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5105400"/>
            <a:ext cx="133350" cy="88900"/>
          </a:xfrm>
          <a:prstGeom prst="rect">
            <a:avLst/>
          </a:prstGeom>
          <a:noFill/>
        </p:spPr>
      </p:pic>
      <p:sp>
        <p:nvSpPr>
          <p:cNvPr id="26654" name="AutoShape 3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34200" y="6019800"/>
            <a:ext cx="6096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5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99"/>
      </a:hlink>
      <a:folHlink>
        <a:srgbClr val="CC99FF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894</Words>
  <Application>Microsoft PowerPoint</Application>
  <PresentationFormat>On-screen Show (4:3)</PresentationFormat>
  <Paragraphs>112</Paragraphs>
  <Slides>23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Plot</vt:lpstr>
      <vt:lpstr>What Is Plot?</vt:lpstr>
      <vt:lpstr>(Your notes should look like this)</vt:lpstr>
      <vt:lpstr>Conflict</vt:lpstr>
      <vt:lpstr>Conflict</vt:lpstr>
      <vt:lpstr>(Your notes should look like this)</vt:lpstr>
      <vt:lpstr>Conflict</vt:lpstr>
      <vt:lpstr>(Your notes should look like this)</vt:lpstr>
      <vt:lpstr>Conflict</vt:lpstr>
      <vt:lpstr>Conflict</vt:lpstr>
      <vt:lpstr>Plot Structure</vt:lpstr>
      <vt:lpstr>(Your notes should look like this)</vt:lpstr>
      <vt:lpstr>Plot Structure</vt:lpstr>
      <vt:lpstr>(Your notes should look like this)</vt:lpstr>
      <vt:lpstr>Plot Structure</vt:lpstr>
      <vt:lpstr>(Your notes should look like this)</vt:lpstr>
      <vt:lpstr>Plot Structure</vt:lpstr>
      <vt:lpstr>(Your notes should look like this)</vt:lpstr>
      <vt:lpstr>Plot Structure</vt:lpstr>
      <vt:lpstr>(Your notes should look like this)</vt:lpstr>
      <vt:lpstr>Foreshadowing</vt:lpstr>
      <vt:lpstr>Practice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Literature Plot</dc:title>
  <dc:creator>Amber</dc:creator>
  <cp:lastModifiedBy>Dan Olsen</cp:lastModifiedBy>
  <cp:revision>50</cp:revision>
  <dcterms:created xsi:type="dcterms:W3CDTF">2004-11-30T14:57:50Z</dcterms:created>
  <dcterms:modified xsi:type="dcterms:W3CDTF">2011-08-15T19:46:18Z</dcterms:modified>
</cp:coreProperties>
</file>